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7561263" cy="10693400"/>
  <p:notesSz cx="6858000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96888" indent="-39688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95363" indent="-80963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492250" indent="-12065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990725" indent="-161925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3">
          <p15:clr>
            <a:srgbClr val="A4A3A4"/>
          </p15:clr>
        </p15:guide>
        <p15:guide id="2" orient="horz" pos="6589">
          <p15:clr>
            <a:srgbClr val="A4A3A4"/>
          </p15:clr>
        </p15:guide>
        <p15:guide id="3" orient="horz" pos="737">
          <p15:clr>
            <a:srgbClr val="A4A3A4"/>
          </p15:clr>
        </p15:guide>
        <p15:guide id="4" orient="horz" pos="2075">
          <p15:clr>
            <a:srgbClr val="A4A3A4"/>
          </p15:clr>
        </p15:guide>
        <p15:guide id="5" pos="2880">
          <p15:clr>
            <a:srgbClr val="A4A3A4"/>
          </p15:clr>
        </p15:guide>
        <p15:guide id="6" pos="4422">
          <p15:clr>
            <a:srgbClr val="A4A3A4"/>
          </p15:clr>
        </p15:guide>
        <p15:guide id="7" pos="567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5F5640-06CB-0FF4-5E22-6A564D61CEE2}" name="Marx, Nikolaus Albert Helmut" initials="NM" userId="S::nmarx@ukaachen.de::c53ff84e-8709-427e-8247-ac685798042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6327" autoAdjust="0"/>
  </p:normalViewPr>
  <p:slideViewPr>
    <p:cSldViewPr>
      <p:cViewPr varScale="1">
        <p:scale>
          <a:sx n="104" d="100"/>
          <a:sy n="104" d="100"/>
        </p:scale>
        <p:origin x="4956" y="108"/>
      </p:cViewPr>
      <p:guideLst>
        <p:guide orient="horz" pos="533"/>
        <p:guide orient="horz" pos="6589"/>
        <p:guide orient="horz" pos="737"/>
        <p:guide orient="horz" pos="2075"/>
        <p:guide pos="2880"/>
        <p:guide pos="4422"/>
        <p:guide pos="56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6AAC63E-ED08-F07B-8946-1E640840E39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45"/>
            <a:ext cx="2972229" cy="464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25" tIns="0" rIns="19025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330B0A1-CD6B-46D0-C1EE-51990334DDD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771" y="9545"/>
            <a:ext cx="2972229" cy="464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25" tIns="0" rIns="19025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6995A4-6AE2-9702-E478-FEB7DC4AAEF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987"/>
            <a:ext cx="2972229" cy="464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25" tIns="0" rIns="19025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C817F7F-390A-6FA7-08FC-31ED010E6E5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771" y="9450987"/>
            <a:ext cx="2972229" cy="464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25" tIns="0" rIns="19025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8879AE76-11C4-3F4E-9E0E-5B8E5910175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EBD4BB7-22BC-23C7-6A9A-D15EBF5D11A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45"/>
            <a:ext cx="2972229" cy="464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25" tIns="0" rIns="19025" bIns="0" numCol="1" anchor="t" anchorCtr="0" compatLnSpc="1">
            <a:prstTxWarp prst="textNoShape">
              <a:avLst/>
            </a:prstTxWarp>
          </a:bodyPr>
          <a:lstStyle>
            <a:lvl1pPr defTabSz="760995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6656F1B-13CB-008F-2FC1-8CB3F8C143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5771" y="9545"/>
            <a:ext cx="2972229" cy="464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25" tIns="0" rIns="19025" bIns="0" numCol="1" anchor="t" anchorCtr="0" compatLnSpc="1">
            <a:prstTxWarp prst="textNoShape">
              <a:avLst/>
            </a:prstTxWarp>
          </a:bodyPr>
          <a:lstStyle>
            <a:lvl1pPr algn="r" defTabSz="760995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F0DC661-27D2-7287-A862-10AD11C905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987"/>
            <a:ext cx="2972229" cy="464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25" tIns="0" rIns="19025" bIns="0" numCol="1" anchor="b" anchorCtr="0" compatLnSpc="1">
            <a:prstTxWarp prst="textNoShape">
              <a:avLst/>
            </a:prstTxWarp>
          </a:bodyPr>
          <a:lstStyle>
            <a:lvl1pPr defTabSz="760995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6830445-2FF7-CD1F-040F-4A1DEE047C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771" y="9450987"/>
            <a:ext cx="2972229" cy="464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25" tIns="0" rIns="19025" bIns="0" numCol="1" anchor="b" anchorCtr="0" compatLnSpc="1">
            <a:prstTxWarp prst="textNoShape">
              <a:avLst/>
            </a:prstTxWarp>
          </a:bodyPr>
          <a:lstStyle>
            <a:lvl1pPr algn="r" defTabSz="758964">
              <a:defRPr sz="1000" i="1">
                <a:latin typeface="Times New Roman" panose="02020603050405020304" pitchFamily="18" charset="0"/>
              </a:defRPr>
            </a:lvl1pPr>
          </a:lstStyle>
          <a:p>
            <a:fld id="{37331461-F415-804C-8587-47979D292DCE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DB770C2-0698-B683-4C73-69EA9A4356B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7100" y="858838"/>
            <a:ext cx="2463800" cy="3486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7CE64128-C38A-FE05-CF90-D6482EAD2C6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3542" y="4716745"/>
            <a:ext cx="5030916" cy="3914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7075" tIns="30123" rIns="57075" bIns="301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633413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19088" algn="l" defTabSz="633413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33413" algn="l" defTabSz="633413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954088" algn="l" defTabSz="633413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273175" algn="l" defTabSz="633413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489225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0A14D459-CA63-C74E-19AE-B0065DD7D2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58964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0975" indent="-287607" defTabSz="758964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5223" indent="-230086" defTabSz="758964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8591" indent="-230086" defTabSz="758964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0360" indent="-230086" defTabSz="758964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0532" indent="-230086" defTabSz="758964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704" indent="-230086" defTabSz="758964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0875" indent="-230086" defTabSz="758964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1047" indent="-230086" defTabSz="758964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D8840F-2DA5-B64B-9C84-F7951FBE3D5B}" type="slidenum">
              <a:rPr lang="de-DE" altLang="de-DE" sz="1000">
                <a:latin typeface="Times New Roman" panose="02020603050405020304" pitchFamily="18" charset="0"/>
              </a:rPr>
              <a:pPr/>
              <a:t>1</a:t>
            </a:fld>
            <a:endParaRPr lang="de-DE" altLang="de-DE" sz="1000">
              <a:latin typeface="Times New Roman" panose="02020603050405020304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9451CE60-8E1F-8134-2143-9AD0F6BC5F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7D6F02D-00CF-14C9-EE46-E0762E7984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7095" y="3321124"/>
            <a:ext cx="6427074" cy="2292912"/>
          </a:xfrm>
          <a:prstGeom prst="rect">
            <a:avLst/>
          </a:prstGeom>
        </p:spPr>
        <p:txBody>
          <a:bodyPr lIns="99569" tIns="49785" rIns="99569" bIns="49785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34190" y="6059594"/>
            <a:ext cx="5292884" cy="2733330"/>
          </a:xfrm>
          <a:prstGeom prst="rect">
            <a:avLst/>
          </a:prstGeom>
        </p:spPr>
        <p:txBody>
          <a:bodyPr lIns="99569" tIns="49785" rIns="99569" bIns="49785"/>
          <a:lstStyle>
            <a:lvl1pPr marL="0" indent="0" algn="ctr">
              <a:buNone/>
              <a:defRPr/>
            </a:lvl1pPr>
            <a:lvl2pPr marL="497845" indent="0" algn="ctr">
              <a:buNone/>
              <a:defRPr/>
            </a:lvl2pPr>
            <a:lvl3pPr marL="995690" indent="0" algn="ctr">
              <a:buNone/>
              <a:defRPr/>
            </a:lvl3pPr>
            <a:lvl4pPr marL="1493535" indent="0" algn="ctr">
              <a:buNone/>
              <a:defRPr/>
            </a:lvl4pPr>
            <a:lvl5pPr marL="1991380" indent="0" algn="ctr">
              <a:buNone/>
              <a:defRPr/>
            </a:lvl5pPr>
            <a:lvl6pPr marL="2489225" indent="0" algn="ctr">
              <a:buNone/>
              <a:defRPr/>
            </a:lvl6pPr>
            <a:lvl7pPr marL="2987070" indent="0" algn="ctr">
              <a:buNone/>
              <a:defRPr/>
            </a:lvl7pPr>
            <a:lvl8pPr marL="3484916" indent="0" algn="ctr">
              <a:buNone/>
              <a:defRPr/>
            </a:lvl8pPr>
            <a:lvl9pPr marL="3982761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2838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8063" y="428422"/>
            <a:ext cx="6805137" cy="1782233"/>
          </a:xfrm>
          <a:prstGeom prst="rect">
            <a:avLst/>
          </a:prstGeom>
        </p:spPr>
        <p:txBody>
          <a:bodyPr lIns="99569" tIns="49785" rIns="99569" bIns="49785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8063" y="2495127"/>
            <a:ext cx="6805137" cy="7056959"/>
          </a:xfrm>
          <a:prstGeom prst="rect">
            <a:avLst/>
          </a:prstGeom>
        </p:spPr>
        <p:txBody>
          <a:bodyPr vert="eaVert" lIns="99569" tIns="49785" rIns="99569" bIns="49785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4067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481916" y="428421"/>
            <a:ext cx="1701284" cy="9123664"/>
          </a:xfrm>
          <a:prstGeom prst="rect">
            <a:avLst/>
          </a:prstGeom>
        </p:spPr>
        <p:txBody>
          <a:bodyPr vert="eaVert" lIns="99569" tIns="49785" rIns="99569" bIns="49785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8063" y="428421"/>
            <a:ext cx="4935824" cy="9123664"/>
          </a:xfrm>
          <a:prstGeom prst="rect">
            <a:avLst/>
          </a:prstGeom>
        </p:spPr>
        <p:txBody>
          <a:bodyPr vert="eaVert" lIns="99569" tIns="49785" rIns="99569" bIns="49785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1089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8063" y="428422"/>
            <a:ext cx="6805137" cy="1782233"/>
          </a:xfrm>
          <a:prstGeom prst="rect">
            <a:avLst/>
          </a:prstGeom>
        </p:spPr>
        <p:txBody>
          <a:bodyPr lIns="99569" tIns="49785" rIns="99569" bIns="49785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63" y="2495127"/>
            <a:ext cx="6805137" cy="7056959"/>
          </a:xfrm>
          <a:prstGeom prst="rect">
            <a:avLst/>
          </a:prstGeom>
        </p:spPr>
        <p:txBody>
          <a:bodyPr lIns="99569" tIns="49785" rIns="99569" bIns="49785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8855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6850" y="6871881"/>
            <a:ext cx="6427074" cy="2123257"/>
          </a:xfrm>
          <a:prstGeom prst="rect">
            <a:avLst/>
          </a:prstGeom>
        </p:spPr>
        <p:txBody>
          <a:bodyPr lIns="99569" tIns="49785" rIns="99569" bIns="49785" anchor="t"/>
          <a:lstStyle>
            <a:lvl1pPr algn="l">
              <a:defRPr sz="44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96850" y="4532700"/>
            <a:ext cx="6427074" cy="2339181"/>
          </a:xfrm>
          <a:prstGeom prst="rect">
            <a:avLst/>
          </a:prstGeom>
        </p:spPr>
        <p:txBody>
          <a:bodyPr lIns="99569" tIns="49785" rIns="99569" bIns="49785" anchor="b"/>
          <a:lstStyle>
            <a:lvl1pPr marL="0" indent="0">
              <a:buNone/>
              <a:defRPr sz="2200"/>
            </a:lvl1pPr>
            <a:lvl2pPr marL="497845" indent="0">
              <a:buNone/>
              <a:defRPr sz="2000"/>
            </a:lvl2pPr>
            <a:lvl3pPr marL="995690" indent="0">
              <a:buNone/>
              <a:defRPr sz="1700"/>
            </a:lvl3pPr>
            <a:lvl4pPr marL="1493535" indent="0">
              <a:buNone/>
              <a:defRPr sz="1500"/>
            </a:lvl4pPr>
            <a:lvl5pPr marL="1991380" indent="0">
              <a:buNone/>
              <a:defRPr sz="1500"/>
            </a:lvl5pPr>
            <a:lvl6pPr marL="2489225" indent="0">
              <a:buNone/>
              <a:defRPr sz="1500"/>
            </a:lvl6pPr>
            <a:lvl7pPr marL="2987070" indent="0">
              <a:buNone/>
              <a:defRPr sz="1500"/>
            </a:lvl7pPr>
            <a:lvl8pPr marL="3484916" indent="0">
              <a:buNone/>
              <a:defRPr sz="1500"/>
            </a:lvl8pPr>
            <a:lvl9pPr marL="3982761" indent="0">
              <a:buNone/>
              <a:defRPr sz="15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6074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8063" y="428422"/>
            <a:ext cx="6805137" cy="1782233"/>
          </a:xfrm>
          <a:prstGeom prst="rect">
            <a:avLst/>
          </a:prstGeom>
        </p:spPr>
        <p:txBody>
          <a:bodyPr lIns="99569" tIns="49785" rIns="99569" bIns="49785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63" y="2495127"/>
            <a:ext cx="3318554" cy="7056959"/>
          </a:xfrm>
          <a:prstGeom prst="rect">
            <a:avLst/>
          </a:prstGeom>
        </p:spPr>
        <p:txBody>
          <a:bodyPr lIns="99569" tIns="49785" rIns="99569" bIns="49785"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64646" y="2495127"/>
            <a:ext cx="3318554" cy="7056959"/>
          </a:xfrm>
          <a:prstGeom prst="rect">
            <a:avLst/>
          </a:prstGeom>
        </p:spPr>
        <p:txBody>
          <a:bodyPr lIns="99569" tIns="49785" rIns="99569" bIns="49785"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4170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8063" y="428422"/>
            <a:ext cx="6805137" cy="1782233"/>
          </a:xfrm>
          <a:prstGeom prst="rect">
            <a:avLst/>
          </a:prstGeom>
        </p:spPr>
        <p:txBody>
          <a:bodyPr lIns="99569" tIns="49785" rIns="99569" bIns="49785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8063" y="2394020"/>
            <a:ext cx="3341309" cy="997365"/>
          </a:xfrm>
          <a:prstGeom prst="rect">
            <a:avLst/>
          </a:prstGeom>
        </p:spPr>
        <p:txBody>
          <a:bodyPr lIns="99569" tIns="49785" rIns="99569" bIns="49785"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8063" y="3391385"/>
            <a:ext cx="3341309" cy="6160700"/>
          </a:xfrm>
          <a:prstGeom prst="rect">
            <a:avLst/>
          </a:prstGeom>
        </p:spPr>
        <p:txBody>
          <a:bodyPr lIns="99569" tIns="49785" rIns="99569" bIns="49785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41893" y="2394020"/>
            <a:ext cx="3341308" cy="997365"/>
          </a:xfrm>
          <a:prstGeom prst="rect">
            <a:avLst/>
          </a:prstGeom>
        </p:spPr>
        <p:txBody>
          <a:bodyPr lIns="99569" tIns="49785" rIns="99569" bIns="49785"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841893" y="3391385"/>
            <a:ext cx="3341308" cy="6160700"/>
          </a:xfrm>
          <a:prstGeom prst="rect">
            <a:avLst/>
          </a:prstGeom>
        </p:spPr>
        <p:txBody>
          <a:bodyPr lIns="99569" tIns="49785" rIns="99569" bIns="49785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416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8063" y="428422"/>
            <a:ext cx="6805137" cy="1782233"/>
          </a:xfrm>
          <a:prstGeom prst="rect">
            <a:avLst/>
          </a:prstGeom>
        </p:spPr>
        <p:txBody>
          <a:bodyPr lIns="99569" tIns="49785" rIns="99569" bIns="49785"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21574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9270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8063" y="424994"/>
            <a:ext cx="2487166" cy="1813080"/>
          </a:xfrm>
          <a:prstGeom prst="rect">
            <a:avLst/>
          </a:prstGeom>
        </p:spPr>
        <p:txBody>
          <a:bodyPr lIns="99569" tIns="49785" rIns="99569" bIns="49785" anchor="b"/>
          <a:lstStyle>
            <a:lvl1pPr algn="l">
              <a:defRPr sz="22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56244" y="424995"/>
            <a:ext cx="4226956" cy="9127091"/>
          </a:xfrm>
          <a:prstGeom prst="rect">
            <a:avLst/>
          </a:prstGeom>
        </p:spPr>
        <p:txBody>
          <a:bodyPr lIns="99569" tIns="49785" rIns="99569" bIns="49785"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78063" y="2238074"/>
            <a:ext cx="2487166" cy="7314011"/>
          </a:xfrm>
          <a:prstGeom prst="rect">
            <a:avLst/>
          </a:prstGeom>
        </p:spPr>
        <p:txBody>
          <a:bodyPr lIns="99569" tIns="49785" rIns="99569" bIns="49785"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68555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2498" y="7485380"/>
            <a:ext cx="4536758" cy="884262"/>
          </a:xfrm>
          <a:prstGeom prst="rect">
            <a:avLst/>
          </a:prstGeom>
        </p:spPr>
        <p:txBody>
          <a:bodyPr lIns="99569" tIns="49785" rIns="99569" bIns="49785" anchor="b"/>
          <a:lstStyle>
            <a:lvl1pPr algn="l">
              <a:defRPr sz="22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82498" y="956237"/>
            <a:ext cx="4536758" cy="6416040"/>
          </a:xfrm>
          <a:prstGeom prst="rect">
            <a:avLst/>
          </a:prstGeom>
        </p:spPr>
        <p:txBody>
          <a:bodyPr lIns="99569" tIns="49785" rIns="99569" bIns="49785"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82498" y="8369642"/>
            <a:ext cx="4536758" cy="1254418"/>
          </a:xfrm>
          <a:prstGeom prst="rect">
            <a:avLst/>
          </a:prstGeom>
        </p:spPr>
        <p:txBody>
          <a:bodyPr lIns="99569" tIns="49785" rIns="99569" bIns="49785"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0545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28675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28675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itchFamily="18" charset="0"/>
        </a:defRPr>
      </a:lvl2pPr>
      <a:lvl3pPr algn="ctr" defTabSz="828675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itchFamily="18" charset="0"/>
        </a:defRPr>
      </a:lvl3pPr>
      <a:lvl4pPr algn="ctr" defTabSz="828675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itchFamily="18" charset="0"/>
        </a:defRPr>
      </a:lvl4pPr>
      <a:lvl5pPr algn="ctr" defTabSz="828675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itchFamily="18" charset="0"/>
        </a:defRPr>
      </a:lvl5pPr>
      <a:lvl6pPr marL="497845" algn="ctr" defTabSz="829742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itchFamily="18" charset="0"/>
        </a:defRPr>
      </a:lvl6pPr>
      <a:lvl7pPr marL="995690" algn="ctr" defTabSz="829742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itchFamily="18" charset="0"/>
        </a:defRPr>
      </a:lvl7pPr>
      <a:lvl8pPr marL="1493535" algn="ctr" defTabSz="829742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itchFamily="18" charset="0"/>
        </a:defRPr>
      </a:lvl8pPr>
      <a:lvl9pPr marL="1991380" algn="ctr" defTabSz="829742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imes New Roman" pitchFamily="18" charset="0"/>
        </a:defRPr>
      </a:lvl9pPr>
    </p:titleStyle>
    <p:bodyStyle>
      <a:lvl1pPr marL="373063" indent="-373063" algn="l" defTabSz="828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08038" indent="-311150" algn="l" defTabSz="828675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3000">
          <a:solidFill>
            <a:schemeClr val="tx1"/>
          </a:solidFill>
          <a:latin typeface="+mn-lt"/>
        </a:defRPr>
      </a:lvl2pPr>
      <a:lvl3pPr marL="1244600" indent="-247650" algn="l" defTabSz="828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600">
          <a:solidFill>
            <a:schemeClr val="tx1"/>
          </a:solidFill>
          <a:latin typeface="+mn-lt"/>
        </a:defRPr>
      </a:lvl3pPr>
      <a:lvl4pPr marL="1741488" indent="-247650" algn="l" defTabSz="828675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+mn-lt"/>
        </a:defRPr>
      </a:lvl4pPr>
      <a:lvl5pPr marL="2239963" indent="-247650" algn="l" defTabSz="828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>
          <a:solidFill>
            <a:schemeClr val="tx1"/>
          </a:solidFill>
          <a:latin typeface="+mn-lt"/>
        </a:defRPr>
      </a:lvl5pPr>
      <a:lvl6pPr marL="2738148" indent="-248923" algn="l" defTabSz="829742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>
          <a:solidFill>
            <a:schemeClr val="tx1"/>
          </a:solidFill>
          <a:latin typeface="+mn-lt"/>
        </a:defRPr>
      </a:lvl6pPr>
      <a:lvl7pPr marL="3235993" indent="-248923" algn="l" defTabSz="829742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>
          <a:solidFill>
            <a:schemeClr val="tx1"/>
          </a:solidFill>
          <a:latin typeface="+mn-lt"/>
        </a:defRPr>
      </a:lvl7pPr>
      <a:lvl8pPr marL="3733838" indent="-248923" algn="l" defTabSz="829742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>
          <a:solidFill>
            <a:schemeClr val="tx1"/>
          </a:solidFill>
          <a:latin typeface="+mn-lt"/>
        </a:defRPr>
      </a:lvl8pPr>
      <a:lvl9pPr marL="4231683" indent="-248923" algn="l" defTabSz="829742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>
            <a:extLst>
              <a:ext uri="{FF2B5EF4-FFF2-40B4-BE49-F238E27FC236}">
                <a16:creationId xmlns:a16="http://schemas.microsoft.com/office/drawing/2014/main" id="{11203AB0-0AA0-3A17-68F1-E6A46C384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4624" y="326956"/>
            <a:ext cx="4246563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60363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360363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360363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360363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360363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2100"/>
              </a:lnSpc>
            </a:pPr>
            <a:r>
              <a:rPr lang="de-DE" altLang="de-DE" sz="1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Anmeldung zur Lipidsprechstunde</a:t>
            </a:r>
          </a:p>
          <a:p>
            <a:pPr>
              <a:lnSpc>
                <a:spcPts val="2100"/>
              </a:lnSpc>
            </a:pPr>
            <a:r>
              <a:rPr lang="de-DE" altLang="de-DE" sz="1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Tel.: 0241-80 80417    Fax: 0241-80 82071</a:t>
            </a:r>
          </a:p>
        </p:txBody>
      </p:sp>
      <p:sp>
        <p:nvSpPr>
          <p:cNvPr id="3075" name="Rechteck 59">
            <a:extLst>
              <a:ext uri="{FF2B5EF4-FFF2-40B4-BE49-F238E27FC236}">
                <a16:creationId xmlns:a16="http://schemas.microsoft.com/office/drawing/2014/main" id="{32034F2C-EEF4-409C-01F1-A03B296B3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522" y="1106068"/>
            <a:ext cx="6119813" cy="76533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 sz="1100"/>
          </a:p>
        </p:txBody>
      </p:sp>
      <p:sp>
        <p:nvSpPr>
          <p:cNvPr id="3076" name="Textfeld 60">
            <a:extLst>
              <a:ext uri="{FF2B5EF4-FFF2-40B4-BE49-F238E27FC236}">
                <a16:creationId xmlns:a16="http://schemas.microsoft.com/office/drawing/2014/main" id="{6A708FAC-6147-D2C7-E6E7-C0AB36047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180" y="1102949"/>
            <a:ext cx="606583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8096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8096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8096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8096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8096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de-DE" altLang="de-DE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altLang="de-DE" sz="12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Anmeldung durch: </a:t>
            </a: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de-DE" altLang="de-DE" sz="12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Tel.-Nr.:	                                                                	</a:t>
            </a: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de-DE" altLang="de-DE" sz="12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Fax-Nr.:</a:t>
            </a:r>
          </a:p>
        </p:txBody>
      </p:sp>
      <p:sp>
        <p:nvSpPr>
          <p:cNvPr id="3080" name="Rechteck 72">
            <a:extLst>
              <a:ext uri="{FF2B5EF4-FFF2-40B4-BE49-F238E27FC236}">
                <a16:creationId xmlns:a16="http://schemas.microsoft.com/office/drawing/2014/main" id="{B3F460EF-F19E-86E5-80D7-A10A3D61F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624" y="2012758"/>
            <a:ext cx="6119618" cy="777961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 sz="1100"/>
          </a:p>
        </p:txBody>
      </p:sp>
      <p:sp>
        <p:nvSpPr>
          <p:cNvPr id="3081" name="Textfeld 73">
            <a:extLst>
              <a:ext uri="{FF2B5EF4-FFF2-40B4-BE49-F238E27FC236}">
                <a16:creationId xmlns:a16="http://schemas.microsoft.com/office/drawing/2014/main" id="{6AC46BE0-F014-8F6B-0D03-1EB2F7C8C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617" y="1899025"/>
            <a:ext cx="628038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9465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39465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39465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39465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39465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2400"/>
              </a:lnSpc>
            </a:pPr>
            <a:r>
              <a:rPr lang="de-DE" altLang="de-DE" sz="1100" b="1" dirty="0">
                <a:solidFill>
                  <a:srgbClr val="000000"/>
                </a:solidFill>
                <a:latin typeface="Verdana "/>
              </a:rPr>
              <a:t>Name der Patientin/ des Patienten:                                                                  Geb.:                                                            Telefonnummer:</a:t>
            </a:r>
          </a:p>
          <a:p>
            <a:pPr>
              <a:lnSpc>
                <a:spcPts val="2400"/>
              </a:lnSpc>
            </a:pPr>
            <a:r>
              <a:rPr lang="de-DE" altLang="de-DE" sz="1100" b="1" dirty="0">
                <a:solidFill>
                  <a:srgbClr val="000000"/>
                </a:solidFill>
                <a:latin typeface="Verdana "/>
              </a:rPr>
              <a:t>Adresse: </a:t>
            </a:r>
            <a:r>
              <a:rPr lang="de-DE" altLang="de-DE" sz="1200" b="1" dirty="0">
                <a:solidFill>
                  <a:srgbClr val="000000"/>
                </a:solidFill>
                <a:latin typeface="Verdana "/>
              </a:rPr>
              <a:t>	</a:t>
            </a:r>
          </a:p>
        </p:txBody>
      </p:sp>
      <p:graphicFrame>
        <p:nvGraphicFramePr>
          <p:cNvPr id="17" name="Tabelle 16">
            <a:extLst>
              <a:ext uri="{FF2B5EF4-FFF2-40B4-BE49-F238E27FC236}">
                <a16:creationId xmlns:a16="http://schemas.microsoft.com/office/drawing/2014/main" id="{2DE4F4D7-E241-34E5-F8CA-015050587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803697"/>
              </p:ext>
            </p:extLst>
          </p:nvPr>
        </p:nvGraphicFramePr>
        <p:xfrm>
          <a:off x="839953" y="3153798"/>
          <a:ext cx="6062533" cy="1485738"/>
        </p:xfrm>
        <a:graphic>
          <a:graphicData uri="http://schemas.openxmlformats.org/drawingml/2006/table">
            <a:tbl>
              <a:tblPr firstRow="1" firstCol="1" bandRow="1"/>
              <a:tblGrid>
                <a:gridCol w="1753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09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664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Diagnose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ja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nein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Bemerkung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823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KHK 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Bitte HKU-Befun</a:t>
                      </a:r>
                      <a:r>
                        <a:rPr lang="de-DE" sz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d </a:t>
                      </a:r>
                      <a:r>
                        <a:rPr lang="de-DE" sz="120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mitfaxen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45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Diabetes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Arial" panose="020B0604020202020204" pitchFamily="34" charset="0"/>
                        </a:rPr>
                        <a:t>Erstdiagnose</a:t>
                      </a:r>
                      <a:r>
                        <a:rPr lang="de-DE" sz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Arial" panose="020B0604020202020204" pitchFamily="34" charset="0"/>
                        </a:rPr>
                        <a:t> am:___________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45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pAVK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Bitte Befund </a:t>
                      </a:r>
                      <a:r>
                        <a:rPr lang="de-DE" sz="120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mitfaxen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736181"/>
                  </a:ext>
                </a:extLst>
              </a:tr>
              <a:tr h="20045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cAVK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Bitte Befund </a:t>
                      </a:r>
                      <a:r>
                        <a:rPr lang="de-DE" sz="120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mitfaxen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011190"/>
                  </a:ext>
                </a:extLst>
              </a:tr>
              <a:tr h="20045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Apoplex/TIA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Bitte Befund </a:t>
                      </a:r>
                      <a:r>
                        <a:rPr lang="de-DE" sz="120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mitfaxen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023114"/>
                  </a:ext>
                </a:extLst>
              </a:tr>
              <a:tr h="20045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Pankreatitis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Bitte KH-Bericht</a:t>
                      </a:r>
                      <a:r>
                        <a:rPr lang="de-DE" sz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20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mitfaxen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994965"/>
                  </a:ext>
                </a:extLst>
              </a:tr>
            </a:tbl>
          </a:graphicData>
        </a:graphic>
      </p:graphicFrame>
      <p:graphicFrame>
        <p:nvGraphicFramePr>
          <p:cNvPr id="23" name="Tabelle 22">
            <a:extLst>
              <a:ext uri="{FF2B5EF4-FFF2-40B4-BE49-F238E27FC236}">
                <a16:creationId xmlns:a16="http://schemas.microsoft.com/office/drawing/2014/main" id="{63061917-C729-C60D-279F-62AF00EF79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453678"/>
              </p:ext>
            </p:extLst>
          </p:nvPr>
        </p:nvGraphicFramePr>
        <p:xfrm>
          <a:off x="843376" y="4754998"/>
          <a:ext cx="6059110" cy="1300005"/>
        </p:xfrm>
        <a:graphic>
          <a:graphicData uri="http://schemas.openxmlformats.org/drawingml/2006/table">
            <a:tbl>
              <a:tblPr firstRow="1" firstCol="1" bandRow="1"/>
              <a:tblGrid>
                <a:gridCol w="33241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4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7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unbehandelte Werte (wichtig!)</a:t>
                      </a:r>
                    </a:p>
                  </a:txBody>
                  <a:tcPr marL="44460" marR="444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084"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Datum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944872"/>
                  </a:ext>
                </a:extLst>
              </a:tr>
              <a:tr h="225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LDL-Cholesterin</a:t>
                      </a: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Gesamtcholesterin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HDL-Cholesterin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201" name="Grafik 1">
            <a:extLst>
              <a:ext uri="{FF2B5EF4-FFF2-40B4-BE49-F238E27FC236}">
                <a16:creationId xmlns:a16="http://schemas.microsoft.com/office/drawing/2014/main" id="{FE143D05-33A1-1B94-19B6-D25B7894C5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341" y="262797"/>
            <a:ext cx="1800398" cy="811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Tabelle 18">
            <a:extLst>
              <a:ext uri="{FF2B5EF4-FFF2-40B4-BE49-F238E27FC236}">
                <a16:creationId xmlns:a16="http://schemas.microsoft.com/office/drawing/2014/main" id="{81BFD858-2597-0DE1-6D21-649F83E910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994476"/>
              </p:ext>
            </p:extLst>
          </p:nvPr>
        </p:nvGraphicFramePr>
        <p:xfrm>
          <a:off x="797960" y="7621705"/>
          <a:ext cx="6139464" cy="2842242"/>
        </p:xfrm>
        <a:graphic>
          <a:graphicData uri="http://schemas.openxmlformats.org/drawingml/2006/table">
            <a:tbl>
              <a:tblPr firstRow="1" firstCol="1" bandRow="1"/>
              <a:tblGrid>
                <a:gridCol w="1614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2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4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0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Wirkstoff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 Zeitraum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(von – bis)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maximal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verträgliche Dosis (mg)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Nebenwirkungen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b="1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b="1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nein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ja, welche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 err="1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Simvastatin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Pravastatin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200" dirty="0">
                        <a:effectLst/>
                        <a:latin typeface="Verdana 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 err="1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Fluvastatin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Atorvastatin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de-DE" sz="1200">
                        <a:effectLst/>
                        <a:latin typeface="Verdana 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Rosuvastatin</a:t>
                      </a:r>
                      <a:endParaRPr lang="de-DE" sz="1200" b="1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Arial" panose="020B0604020202020204" pitchFamily="34" charset="0"/>
                        </a:rPr>
                        <a:t>Ezetimib</a:t>
                      </a: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10mg</a:t>
                      </a: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31407"/>
                  </a:ext>
                </a:extLst>
              </a:tr>
              <a:tr h="202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Arial" panose="020B0604020202020204" pitchFamily="34" charset="0"/>
                        </a:rPr>
                        <a:t>Bempedoinsäure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180mg</a:t>
                      </a: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8100"/>
                  </a:ext>
                </a:extLst>
              </a:tr>
              <a:tr h="202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Arial" panose="020B0604020202020204" pitchFamily="34" charset="0"/>
                        </a:rPr>
                        <a:t>Nustendi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10/180mg</a:t>
                      </a: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4" marR="4446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555877"/>
                  </a:ext>
                </a:extLst>
              </a:tr>
            </a:tbl>
          </a:graphicData>
        </a:graphic>
      </p:graphicFrame>
      <p:sp>
        <p:nvSpPr>
          <p:cNvPr id="22" name="Textfeld 3">
            <a:extLst>
              <a:ext uri="{FF2B5EF4-FFF2-40B4-BE49-F238E27FC236}">
                <a16:creationId xmlns:a16="http://schemas.microsoft.com/office/drawing/2014/main" id="{A4F5995C-F9BA-204A-E28E-393B190B4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671" y="7317775"/>
            <a:ext cx="61608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de-DE" altLang="de-DE" sz="1200" b="1" u="sng" dirty="0">
                <a:solidFill>
                  <a:srgbClr val="000000"/>
                </a:solidFill>
                <a:latin typeface="Verdana "/>
              </a:rPr>
              <a:t>Bisherige Lipidsenkende Therapie</a:t>
            </a:r>
            <a:r>
              <a:rPr lang="de-DE" altLang="de-DE" sz="1200" b="1" dirty="0">
                <a:solidFill>
                  <a:srgbClr val="000000"/>
                </a:solidFill>
                <a:latin typeface="Verdana "/>
              </a:rPr>
              <a:t>: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46FAC44A-B09B-75E6-0B4E-8CC78B4FCE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097607"/>
              </p:ext>
            </p:extLst>
          </p:nvPr>
        </p:nvGraphicFramePr>
        <p:xfrm>
          <a:off x="828180" y="6118315"/>
          <a:ext cx="6109244" cy="1189226"/>
        </p:xfrm>
        <a:graphic>
          <a:graphicData uri="http://schemas.openxmlformats.org/drawingml/2006/table">
            <a:tbl>
              <a:tblPr firstRow="1" firstCol="1" bandRow="1"/>
              <a:tblGrid>
                <a:gridCol w="3348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589">
                  <a:extLst>
                    <a:ext uri="{9D8B030D-6E8A-4147-A177-3AD203B41FA5}">
                      <a16:colId xmlns:a16="http://schemas.microsoft.com/office/drawing/2014/main" val="29383114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Wert (mg/dl)</a:t>
                      </a:r>
                    </a:p>
                  </a:txBody>
                  <a:tcPr marL="44460" marR="444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Datum</a:t>
                      </a:r>
                    </a:p>
                  </a:txBody>
                  <a:tcPr marL="44460" marR="444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486"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Höchster bekannter Triglyceridwert: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944872"/>
                  </a:ext>
                </a:extLst>
              </a:tr>
              <a:tr h="221486"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Niedrigster bekannter Triglyceridwert: </a:t>
                      </a: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Times New Roman"/>
                          <a:cs typeface="Times New Roman"/>
                        </a:rPr>
                        <a:t>Höchster bekannter LDL-Wert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551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Lp</a:t>
                      </a:r>
                      <a:r>
                        <a:rPr lang="de-DE" sz="1200" b="1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 "/>
                          <a:ea typeface="Calibri"/>
                          <a:cs typeface="Times New Roman"/>
                        </a:rPr>
                        <a:t>(a): falls bestimmt</a:t>
                      </a: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56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 "/>
                        <a:ea typeface="Calibri"/>
                        <a:cs typeface="Times New Roman"/>
                      </a:endParaRPr>
                    </a:p>
                  </a:txBody>
                  <a:tcPr marL="44460" marR="444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777601"/>
                  </a:ext>
                </a:extLst>
              </a:tr>
            </a:tbl>
          </a:graphicData>
        </a:graphic>
      </p:graphicFrame>
      <p:sp>
        <p:nvSpPr>
          <p:cNvPr id="4" name="Textfeld 1">
            <a:extLst>
              <a:ext uri="{FF2B5EF4-FFF2-40B4-BE49-F238E27FC236}">
                <a16:creationId xmlns:a16="http://schemas.microsoft.com/office/drawing/2014/main" id="{C0136669-1201-76B0-6118-D3BDCF202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205" y="2817650"/>
            <a:ext cx="77338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de-DE" altLang="de-DE" sz="1100" b="1" i="1" dirty="0">
                <a:solidFill>
                  <a:srgbClr val="000000"/>
                </a:solidFill>
                <a:cs typeface="Arial" panose="020B0604020202020204" pitchFamily="34" charset="0"/>
              </a:rPr>
              <a:t>              </a:t>
            </a:r>
            <a:r>
              <a:rPr lang="de-DE" altLang="de-DE" sz="1200" b="1" i="1" u="sng" dirty="0">
                <a:solidFill>
                  <a:srgbClr val="000000"/>
                </a:solidFill>
                <a:latin typeface="Verdana "/>
                <a:cs typeface="Arial" panose="020B0604020202020204" pitchFamily="34" charset="0"/>
              </a:rPr>
              <a:t>Bitte aktuellen Medikationsplan und </a:t>
            </a:r>
            <a:r>
              <a:rPr lang="de-DE" altLang="de-DE" sz="1200" b="1" i="1" u="sng" dirty="0" err="1">
                <a:solidFill>
                  <a:srgbClr val="000000"/>
                </a:solidFill>
                <a:latin typeface="Verdana "/>
                <a:cs typeface="Arial" panose="020B0604020202020204" pitchFamily="34" charset="0"/>
              </a:rPr>
              <a:t>Diagnosenliste</a:t>
            </a:r>
            <a:r>
              <a:rPr lang="de-DE" altLang="de-DE" sz="1200" b="1" i="1" u="sng" dirty="0">
                <a:solidFill>
                  <a:srgbClr val="000000"/>
                </a:solidFill>
                <a:latin typeface="Verdana "/>
                <a:cs typeface="Arial" panose="020B0604020202020204" pitchFamily="34" charset="0"/>
              </a:rPr>
              <a:t>/Arztberichte </a:t>
            </a:r>
            <a:r>
              <a:rPr lang="de-DE" altLang="de-DE" sz="1200" b="1" i="1" u="sng" dirty="0" err="1">
                <a:solidFill>
                  <a:srgbClr val="000000"/>
                </a:solidFill>
                <a:latin typeface="Verdana "/>
                <a:cs typeface="Arial" panose="020B0604020202020204" pitchFamily="34" charset="0"/>
              </a:rPr>
              <a:t>mitfaxen</a:t>
            </a:r>
            <a:endParaRPr lang="de-DE" altLang="de-DE" sz="1200" b="1" i="1" u="sng" dirty="0">
              <a:solidFill>
                <a:srgbClr val="000000"/>
              </a:solidFill>
              <a:latin typeface="Verdana 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OUTW">
  <a:themeElements>
    <a:clrScheme name="">
      <a:dk1>
        <a:srgbClr val="DADADA"/>
      </a:dk1>
      <a:lt1>
        <a:srgbClr val="FFFFFF"/>
      </a:lt1>
      <a:dk2>
        <a:srgbClr val="114FFB"/>
      </a:dk2>
      <a:lt2>
        <a:srgbClr val="FAFD00"/>
      </a:lt2>
      <a:accent1>
        <a:srgbClr val="618FFD"/>
      </a:accent1>
      <a:accent2>
        <a:srgbClr val="EAEC5E"/>
      </a:accent2>
      <a:accent3>
        <a:srgbClr val="AAB2FD"/>
      </a:accent3>
      <a:accent4>
        <a:srgbClr val="DADADA"/>
      </a:accent4>
      <a:accent5>
        <a:srgbClr val="B7C6FE"/>
      </a:accent5>
      <a:accent6>
        <a:srgbClr val="D4D654"/>
      </a:accent6>
      <a:hlink>
        <a:srgbClr val="FC0128"/>
      </a:hlink>
      <a:folHlink>
        <a:srgbClr val="CECECE"/>
      </a:folHlink>
    </a:clrScheme>
    <a:fontScheme name="LAYOUTW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40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LAYOUTW.po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OUTW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OUTW.po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OUTW.po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OUTW.po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OUTW.po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OUTW.po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D:\Programme\Microsoft Office\Vorlagen\LAYOUTW.pot</Template>
  <TotalTime>0</TotalTime>
  <Pages>8</Pages>
  <Words>177</Words>
  <Application>Microsoft Office PowerPoint</Application>
  <PresentationFormat>Benutzerdefiniert</PresentationFormat>
  <Paragraphs>86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Verdana </vt:lpstr>
      <vt:lpstr>Arial</vt:lpstr>
      <vt:lpstr>Times New Roman</vt:lpstr>
      <vt:lpstr>Verdana</vt:lpstr>
      <vt:lpstr>LAYOUTW</vt:lpstr>
      <vt:lpstr>PowerPoint-Präsentation</vt:lpstr>
    </vt:vector>
  </TitlesOfParts>
  <Company>RWTH Aachen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Martin Meynberg</dc:creator>
  <cp:lastModifiedBy>Chen, Xiaojing</cp:lastModifiedBy>
  <cp:revision>106</cp:revision>
  <cp:lastPrinted>2026-03-11T07:25:24Z</cp:lastPrinted>
  <dcterms:created xsi:type="dcterms:W3CDTF">2003-07-01T13:52:36Z</dcterms:created>
  <dcterms:modified xsi:type="dcterms:W3CDTF">2026-04-02T09:08:40Z</dcterms:modified>
</cp:coreProperties>
</file>